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73" r:id="rId1"/>
  </p:sldMasterIdLst>
  <p:sldIdLst>
    <p:sldId id="262" r:id="rId2"/>
    <p:sldId id="261" r:id="rId3"/>
    <p:sldId id="256" r:id="rId4"/>
    <p:sldId id="257"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3" d="100"/>
          <a:sy n="93" d="100"/>
        </p:scale>
        <p:origin x="-7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E8320E18-8356-274E-B942-F7724E975CB1}"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5F701-D322-F348-9805-467BA8BFC030}"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8320E18-8356-274E-B942-F7724E975CB1}"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5F701-D322-F348-9805-467BA8BFC030}"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8320E18-8356-274E-B942-F7724E975CB1}"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5F701-D322-F348-9805-467BA8BFC030}"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8320E18-8356-274E-B942-F7724E975CB1}"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5F701-D322-F348-9805-467BA8BFC030}"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8320E18-8356-274E-B942-F7724E975CB1}"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5F701-D322-F348-9805-467BA8BFC030}"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8320E18-8356-274E-B942-F7724E975CB1}" type="datetimeFigureOut">
              <a:rPr lang="en-US" smtClean="0"/>
              <a:pPr/>
              <a:t>10/21/13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5F701-D322-F348-9805-467BA8BFC030}"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8320E18-8356-274E-B942-F7724E975CB1}" type="datetimeFigureOut">
              <a:rPr lang="en-US" smtClean="0"/>
              <a:pPr/>
              <a:t>10/21/13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5F701-D322-F348-9805-467BA8BFC030}"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0E18-8356-274E-B942-F7724E975CB1}" type="datetimeFigureOut">
              <a:rPr lang="en-US" smtClean="0"/>
              <a:pPr/>
              <a:t>10/21/13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5F701-D322-F348-9805-467BA8BFC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20E18-8356-274E-B942-F7724E975CB1}"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5F701-D322-F348-9805-467BA8BFC030}"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E8320E18-8356-274E-B942-F7724E975CB1}"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5F701-D322-F348-9805-467BA8BFC030}"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0F5F701-D322-F348-9805-467BA8BFC030}"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20E18-8356-274E-B942-F7724E975CB1}" type="datetimeFigureOut">
              <a:rPr lang="en-US" smtClean="0"/>
              <a:pPr/>
              <a:t>10/21/13</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Childhood memories: What do you remember about first and second grade? Did you like school? Did you ever get into trouble? What adults did you dislike? Fear? What did you think of your parents?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Quiz</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 What painful even happens to </a:t>
            </a:r>
            <a:r>
              <a:rPr lang="en-US" dirty="0" err="1" smtClean="0"/>
              <a:t>Jem</a:t>
            </a:r>
            <a:r>
              <a:rPr lang="en-US" dirty="0" smtClean="0"/>
              <a:t> when he is thirteen?</a:t>
            </a:r>
          </a:p>
          <a:p>
            <a:pPr>
              <a:buNone/>
            </a:pPr>
            <a:r>
              <a:rPr lang="en-US" dirty="0" smtClean="0"/>
              <a:t>2. What does Atticus study in Montgomery? </a:t>
            </a:r>
          </a:p>
          <a:p>
            <a:pPr>
              <a:buNone/>
            </a:pPr>
            <a:r>
              <a:rPr lang="en-US" dirty="0" smtClean="0"/>
              <a:t>3. Describe </a:t>
            </a:r>
            <a:r>
              <a:rPr lang="en-US" dirty="0" err="1" smtClean="0"/>
              <a:t>Calpurnia</a:t>
            </a:r>
            <a:r>
              <a:rPr lang="en-US" dirty="0" smtClean="0"/>
              <a:t>. </a:t>
            </a:r>
          </a:p>
          <a:p>
            <a:pPr>
              <a:buNone/>
            </a:pPr>
            <a:r>
              <a:rPr lang="en-US" dirty="0" smtClean="0"/>
              <a:t>4. Who do Atticus’s children meet that summer? </a:t>
            </a:r>
          </a:p>
          <a:p>
            <a:pPr>
              <a:buNone/>
            </a:pPr>
            <a:r>
              <a:rPr lang="en-US" dirty="0" smtClean="0"/>
              <a:t>5. What does </a:t>
            </a:r>
            <a:r>
              <a:rPr lang="en-US" dirty="0" err="1" smtClean="0"/>
              <a:t>Jem</a:t>
            </a:r>
            <a:r>
              <a:rPr lang="en-US" dirty="0" smtClean="0"/>
              <a:t> do at the end of chapter 1 that scares him?</a:t>
            </a:r>
          </a:p>
          <a:p>
            <a:pPr>
              <a:buNone/>
            </a:pPr>
            <a:r>
              <a:rPr lang="en-US" dirty="0" smtClean="0"/>
              <a:t>6. What is the Finch family homestead called? </a:t>
            </a:r>
          </a:p>
          <a:p>
            <a:pPr>
              <a:buNone/>
            </a:pPr>
            <a:r>
              <a:rPr lang="en-US" dirty="0" smtClean="0"/>
              <a:t>7. Describe </a:t>
            </a:r>
            <a:r>
              <a:rPr lang="en-US" dirty="0" err="1" smtClean="0"/>
              <a:t>Maycomb</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 Pre-Quiz</a:t>
            </a:r>
            <a:endParaRPr lang="en-US" dirty="0"/>
          </a:p>
        </p:txBody>
      </p:sp>
      <p:sp>
        <p:nvSpPr>
          <p:cNvPr id="3" name="Subtitle 2"/>
          <p:cNvSpPr>
            <a:spLocks noGrp="1"/>
          </p:cNvSpPr>
          <p:nvPr>
            <p:ph type="subTitle" idx="1"/>
          </p:nvPr>
        </p:nvSpPr>
        <p:spPr/>
        <p:txBody>
          <a:bodyPr/>
          <a:lstStyle/>
          <a:p>
            <a:r>
              <a:rPr lang="en-US" dirty="0" smtClean="0"/>
              <a:t>Week 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List #8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Indigenous (Adj.</a:t>
            </a:r>
            <a:r>
              <a:rPr lang="en-US" dirty="0" smtClean="0"/>
              <a:t>): Most of us are indigenous to the Santa Clarita Valley. </a:t>
            </a:r>
          </a:p>
          <a:p>
            <a:r>
              <a:rPr lang="en-US" dirty="0" smtClean="0"/>
              <a:t>Impressionistic (Adj.</a:t>
            </a:r>
            <a:r>
              <a:rPr lang="en-US" dirty="0" smtClean="0"/>
              <a:t>): My viewing of the artistic film was impressionistic, mainly because of my personal reaction to the scenery.  </a:t>
            </a:r>
          </a:p>
          <a:p>
            <a:r>
              <a:rPr lang="en-US" dirty="0" smtClean="0"/>
              <a:t>Sentimentality (Noun</a:t>
            </a:r>
            <a:r>
              <a:rPr lang="en-US" dirty="0" smtClean="0"/>
              <a:t>): My sentimentality got the best of me as I watched the touching film. </a:t>
            </a:r>
          </a:p>
          <a:p>
            <a:r>
              <a:rPr lang="en-US" dirty="0" smtClean="0"/>
              <a:t>Wallow (Verb</a:t>
            </a:r>
            <a:r>
              <a:rPr lang="en-US" dirty="0" smtClean="0"/>
              <a:t>): My father wallows in self-pity when he is engaged in a disagreement. </a:t>
            </a:r>
          </a:p>
          <a:p>
            <a:r>
              <a:rPr lang="en-US" dirty="0" smtClean="0"/>
              <a:t>Delegation (Noun</a:t>
            </a:r>
            <a:r>
              <a:rPr lang="en-US" dirty="0" smtClean="0"/>
              <a:t>): My teacher </a:t>
            </a:r>
            <a:r>
              <a:rPr lang="en-US" dirty="0" smtClean="0"/>
              <a:t>delegated to me the task of passing back papers.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List #8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Mortification (Noun</a:t>
            </a:r>
            <a:r>
              <a:rPr lang="en-US" dirty="0" smtClean="0"/>
              <a:t>): After she </a:t>
            </a:r>
            <a:r>
              <a:rPr lang="en-US" dirty="0" smtClean="0"/>
              <a:t>tripped and fell</a:t>
            </a:r>
            <a:r>
              <a:rPr lang="en-US" dirty="0" smtClean="0"/>
              <a:t>, I saw the extreme mortification in her eyes.</a:t>
            </a:r>
          </a:p>
          <a:p>
            <a:r>
              <a:rPr lang="en-US" dirty="0" smtClean="0"/>
              <a:t>Subsequent (Adj.</a:t>
            </a:r>
            <a:r>
              <a:rPr lang="en-US" dirty="0" smtClean="0"/>
              <a:t>): The subsequent days seemed to drag on for an eternity. </a:t>
            </a:r>
          </a:p>
          <a:p>
            <a:r>
              <a:rPr lang="en-US" dirty="0" smtClean="0"/>
              <a:t>Entailment (Noun</a:t>
            </a:r>
            <a:r>
              <a:rPr lang="en-US" dirty="0" smtClean="0"/>
              <a:t>): The </a:t>
            </a:r>
            <a:r>
              <a:rPr lang="en-US" dirty="0" err="1" smtClean="0"/>
              <a:t>Miley</a:t>
            </a:r>
            <a:r>
              <a:rPr lang="en-US" dirty="0" smtClean="0"/>
              <a:t> Cyrus concert entailed massive teddy bears. </a:t>
            </a:r>
          </a:p>
          <a:p>
            <a:r>
              <a:rPr lang="en-US" dirty="0" smtClean="0"/>
              <a:t>Drawl (Noun</a:t>
            </a:r>
            <a:r>
              <a:rPr lang="en-US" dirty="0" smtClean="0"/>
              <a:t>): John Wayne had a famous southern drawl. </a:t>
            </a:r>
          </a:p>
          <a:p>
            <a:r>
              <a:rPr lang="en-US" dirty="0" smtClean="0"/>
              <a:t>Immune (Adj.</a:t>
            </a:r>
            <a:r>
              <a:rPr lang="en-US" dirty="0" smtClean="0"/>
              <a:t>): The survivors of the zombie apocalypse were immune to </a:t>
            </a:r>
            <a:r>
              <a:rPr lang="en-US" dirty="0" smtClean="0"/>
              <a:t>the infectious bites.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4785" y="401467"/>
            <a:ext cx="4427154" cy="1371600"/>
          </a:xfrm>
        </p:spPr>
        <p:txBody>
          <a:bodyPr/>
          <a:lstStyle/>
          <a:p>
            <a:r>
              <a:rPr lang="en-US" dirty="0" smtClean="0"/>
              <a:t>Vocabulary List #8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Indigenous (Adj.): Native; Occurring naturally in a specific place.</a:t>
            </a:r>
            <a:r>
              <a:rPr lang="en-US" dirty="0" smtClean="0"/>
              <a:t> (</a:t>
            </a:r>
            <a:r>
              <a:rPr lang="en-US" dirty="0" err="1" smtClean="0"/>
              <a:t>Neu</a:t>
            </a:r>
            <a:r>
              <a:rPr lang="en-US" dirty="0" smtClean="0"/>
              <a:t>.)</a:t>
            </a:r>
          </a:p>
          <a:p>
            <a:r>
              <a:rPr lang="en-US" dirty="0" smtClean="0"/>
              <a:t>Impressionistic (Adj.): Based on subjective reactions presented unsystematically.</a:t>
            </a:r>
            <a:r>
              <a:rPr lang="en-US" dirty="0" smtClean="0"/>
              <a:t> (</a:t>
            </a:r>
            <a:r>
              <a:rPr lang="en-US" dirty="0" err="1" smtClean="0"/>
              <a:t>Neu</a:t>
            </a:r>
            <a:r>
              <a:rPr lang="en-US" dirty="0" smtClean="0"/>
              <a:t>.)</a:t>
            </a:r>
          </a:p>
          <a:p>
            <a:r>
              <a:rPr lang="en-US" dirty="0" smtClean="0"/>
              <a:t>Sentimentality (Noun): Excessive tenderness, sadness, or nostalgia.</a:t>
            </a:r>
            <a:r>
              <a:rPr lang="en-US" dirty="0" smtClean="0"/>
              <a:t> (Neg.)</a:t>
            </a:r>
          </a:p>
          <a:p>
            <a:r>
              <a:rPr lang="en-US" dirty="0" smtClean="0"/>
              <a:t>Wallow (Verb): Indulge in an unrestrained way</a:t>
            </a:r>
            <a:r>
              <a:rPr lang="en-US" dirty="0" smtClean="0"/>
              <a:t>. (Neg.)</a:t>
            </a:r>
          </a:p>
          <a:p>
            <a:r>
              <a:rPr lang="en-US" dirty="0" smtClean="0"/>
              <a:t>Delegate (Verb): Entrust a task to another person. </a:t>
            </a:r>
            <a:r>
              <a:rPr lang="en-US" dirty="0" smtClean="0"/>
              <a:t> (</a:t>
            </a:r>
            <a:r>
              <a:rPr lang="en-US" dirty="0" err="1" smtClean="0"/>
              <a:t>Neu</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8584" y="267775"/>
            <a:ext cx="4326900" cy="1371600"/>
          </a:xfrm>
        </p:spPr>
        <p:txBody>
          <a:bodyPr/>
          <a:lstStyle/>
          <a:p>
            <a:r>
              <a:rPr lang="en-US" dirty="0" smtClean="0"/>
              <a:t>Vocabulary List #8</a:t>
            </a:r>
            <a:endParaRPr lang="en-US" dirty="0"/>
          </a:p>
        </p:txBody>
      </p:sp>
      <p:sp>
        <p:nvSpPr>
          <p:cNvPr id="3" name="Content Placeholder 2"/>
          <p:cNvSpPr>
            <a:spLocks noGrp="1"/>
          </p:cNvSpPr>
          <p:nvPr>
            <p:ph idx="1"/>
          </p:nvPr>
        </p:nvSpPr>
        <p:spPr/>
        <p:txBody>
          <a:bodyPr>
            <a:normAutofit fontScale="92500"/>
          </a:bodyPr>
          <a:lstStyle/>
          <a:p>
            <a:r>
              <a:rPr lang="en-US" dirty="0" smtClean="0"/>
              <a:t>Mortification (Noun): Great embarrassment</a:t>
            </a:r>
            <a:r>
              <a:rPr lang="en-US" dirty="0" smtClean="0"/>
              <a:t>. (Neg.) </a:t>
            </a:r>
            <a:endParaRPr lang="en-US" dirty="0" smtClean="0"/>
          </a:p>
          <a:p>
            <a:r>
              <a:rPr lang="en-US" dirty="0" smtClean="0"/>
              <a:t>Subsequent (Adj.): Coming after something in time.</a:t>
            </a:r>
            <a:r>
              <a:rPr lang="en-US" dirty="0" smtClean="0"/>
              <a:t> (</a:t>
            </a:r>
            <a:r>
              <a:rPr lang="en-US" dirty="0" err="1" smtClean="0"/>
              <a:t>Neu</a:t>
            </a:r>
            <a:r>
              <a:rPr lang="en-US" dirty="0" smtClean="0"/>
              <a:t>.)</a:t>
            </a:r>
          </a:p>
          <a:p>
            <a:r>
              <a:rPr lang="en-US" dirty="0" smtClean="0"/>
              <a:t>Entailment (Noun): To have as a necessary accompaniment</a:t>
            </a:r>
            <a:r>
              <a:rPr lang="en-US" dirty="0" smtClean="0"/>
              <a:t>. (</a:t>
            </a:r>
            <a:r>
              <a:rPr lang="en-US" dirty="0" err="1" smtClean="0"/>
              <a:t>Neu</a:t>
            </a:r>
            <a:r>
              <a:rPr lang="en-US" dirty="0" smtClean="0"/>
              <a:t>.) </a:t>
            </a:r>
            <a:endParaRPr lang="en-US" dirty="0" smtClean="0"/>
          </a:p>
          <a:p>
            <a:r>
              <a:rPr lang="en-US" dirty="0" smtClean="0"/>
              <a:t>Drawl (Noun): A slow, lazy way of speaking</a:t>
            </a:r>
            <a:r>
              <a:rPr lang="en-US" dirty="0" smtClean="0"/>
              <a:t>. (</a:t>
            </a:r>
            <a:r>
              <a:rPr lang="en-US" dirty="0" err="1" smtClean="0"/>
              <a:t>Neu</a:t>
            </a:r>
            <a:r>
              <a:rPr lang="en-US" dirty="0" smtClean="0"/>
              <a:t>.)</a:t>
            </a:r>
          </a:p>
          <a:p>
            <a:r>
              <a:rPr lang="en-US" dirty="0" smtClean="0"/>
              <a:t>Immune (Adj.): Resistant to a specific infection or toxin</a:t>
            </a:r>
            <a:r>
              <a:rPr lang="en-US" dirty="0" smtClean="0"/>
              <a:t>. (Pos.)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60</TotalTime>
  <Words>481</Words>
  <Application>Microsoft Macintosh PowerPoint</Application>
  <PresentationFormat>On-screen Show (4:3)</PresentationFormat>
  <Paragraphs>36</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Folio</vt:lpstr>
      <vt:lpstr>Warm-Up</vt:lpstr>
      <vt:lpstr>Chapter 1 Quiz</vt:lpstr>
      <vt:lpstr>Vocabulary Pre-Quiz</vt:lpstr>
      <vt:lpstr>Vocabulary List #8</vt:lpstr>
      <vt:lpstr>Vocabulary List #8</vt:lpstr>
      <vt:lpstr>Vocabulary List #8</vt:lpstr>
      <vt:lpstr>Vocabulary List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Pre-Quiz</dc:title>
  <dc:creator>Jaclyn Burton</dc:creator>
  <cp:lastModifiedBy>Jaclyn Burton</cp:lastModifiedBy>
  <cp:revision>3</cp:revision>
  <dcterms:created xsi:type="dcterms:W3CDTF">2013-10-21T16:58:59Z</dcterms:created>
  <dcterms:modified xsi:type="dcterms:W3CDTF">2013-10-21T17:29:17Z</dcterms:modified>
</cp:coreProperties>
</file>